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72" r:id="rId8"/>
    <p:sldId id="270" r:id="rId9"/>
    <p:sldId id="268" r:id="rId10"/>
    <p:sldId id="266" r:id="rId11"/>
    <p:sldId id="273" r:id="rId12"/>
    <p:sldId id="274" r:id="rId13"/>
    <p:sldId id="275" r:id="rId14"/>
    <p:sldId id="277" r:id="rId15"/>
    <p:sldId id="276" r:id="rId16"/>
    <p:sldId id="27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A07D"/>
    <a:srgbClr val="800080"/>
    <a:srgbClr val="FF99CC"/>
    <a:srgbClr val="CC3399"/>
    <a:srgbClr val="3E7090"/>
    <a:srgbClr val="009999"/>
    <a:srgbClr val="FF9933"/>
    <a:srgbClr val="FF5050"/>
    <a:srgbClr val="685135"/>
    <a:srgbClr val="F5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AF03AE-1CC2-475F-B909-50970E9699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63C45E-73BA-4C86-A24F-A5006B4E7B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7A4CE-17BB-4BB2-AC7B-97495293E2AC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DB874-DF6A-4AFA-8055-4AD7EE4CE3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7078F-04CB-4625-B536-5BCAA2EC6C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EF92D-82DD-4142-BCE8-036B91487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70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6C8F5-2FDA-4718-81AA-24F4816BBD56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EC616-C518-4358-9496-6C33B2F5F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2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69" y="2683895"/>
            <a:ext cx="5278514" cy="28622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000" cap="all" spc="2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36" y="5568698"/>
            <a:ext cx="5278514" cy="6181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43875" y="947737"/>
            <a:ext cx="4048124" cy="4962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12780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Launch"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101351-79F8-4AD7-A22B-E7AFB1C69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9A49BC-8099-40DE-8210-5A1CBAA42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B7BBE6-4278-4E33-9044-72A2E0C0E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8564" y="1585733"/>
            <a:ext cx="2065188" cy="3995918"/>
          </a:xfrm>
          <a:prstGeom prst="rect">
            <a:avLst/>
          </a:prstGeom>
          <a:solidFill>
            <a:srgbClr val="3E7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549E-0E7C-4599-B51C-97AA7E52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32832" y="1585733"/>
            <a:ext cx="2065188" cy="3995918"/>
          </a:xfrm>
          <a:prstGeom prst="rect">
            <a:avLst/>
          </a:prstGeom>
          <a:solidFill>
            <a:srgbClr val="93A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7C507F-AD4D-47B6-88C3-C1D0154FB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63405" y="1585733"/>
            <a:ext cx="2065188" cy="3995918"/>
          </a:xfrm>
          <a:prstGeom prst="rect">
            <a:avLst/>
          </a:prstGeom>
          <a:solidFill>
            <a:srgbClr val="627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0266B1-BBD1-44C0-8D4C-4E651D32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3980" y="1585733"/>
            <a:ext cx="2065188" cy="3995918"/>
          </a:xfrm>
          <a:prstGeom prst="rect">
            <a:avLst/>
          </a:prstGeom>
          <a:solidFill>
            <a:srgbClr val="BDA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1BB1CE-E3FA-4E7F-A54B-3FB675098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1052" y="1585733"/>
            <a:ext cx="2065188" cy="3995918"/>
          </a:xfrm>
          <a:prstGeom prst="rect">
            <a:avLst/>
          </a:prstGeom>
          <a:solidFill>
            <a:srgbClr val="685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5D11F63-A3DB-4EB1-9148-6E8C6678D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843" y="2434147"/>
            <a:ext cx="1826631" cy="776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cap="all" normalizeH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96E63495-7407-4360-95F6-82D0C6881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7843" y="3267049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3A879552-0B9C-48EC-8D07-A24DB252D6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52111" y="2443870"/>
            <a:ext cx="1826631" cy="776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8337BD60-5C54-4FEC-A9D6-5C29EB947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2111" y="3276772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25F7073D-87C3-473A-9A04-748C3F6826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82684" y="2434147"/>
            <a:ext cx="1826631" cy="776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5CB2BF3B-6E9D-4A28-A938-C9CC9E4964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2684" y="3267049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4E179CD-2F9C-44FA-813E-253ACC4A97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13259" y="2443870"/>
            <a:ext cx="1826631" cy="776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34D58360-D7DD-4F33-A29E-5F4835C2DC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3259" y="3276772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AA5A81E7-83B9-4A30-9A57-98FFF27160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0331" y="2434147"/>
            <a:ext cx="1826631" cy="776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C45C6D3E-88B9-42D5-9A94-6D2B9CA3CD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30331" y="3267049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3D60E-3024-42AA-9CF9-A44192AE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2FBC6-68D1-4570-A549-C4A925FB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1DC1F-6117-4AB4-9BF1-878D4F820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3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B9A4D3-8D91-4865-B422-5F60885A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592874" y="3684898"/>
            <a:ext cx="9006253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0ECDAF5-DEB9-4A0C-9165-6ED23184A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5435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EA1AD-EC70-422F-BADD-FCA14BF9D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28750" y="3520775"/>
            <a:ext cx="328246" cy="3282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84996E-63EA-4C88-816A-3AE158BB5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80314" y="3520775"/>
            <a:ext cx="328246" cy="328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09893-F9A1-4FA2-A462-C1C443EC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31878" y="3520775"/>
            <a:ext cx="328246" cy="3282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9FBC17-744B-4367-90B4-20C9CDBD1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83442" y="3520775"/>
            <a:ext cx="328246" cy="3282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D6CCE-53EA-424C-A29B-35A77F7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35004" y="3520775"/>
            <a:ext cx="328246" cy="3282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ADC218-9303-4431-8BD2-4D5F9C19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296438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F724929-97F8-4988-BD69-D86CAA695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1" y="2964383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0FEF08-1FB7-46B4-AB6B-D672A96A7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599127" y="2964383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8BA510CE-108D-434A-9BE7-BE67121752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1627860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baseline="0">
                <a:solidFill>
                  <a:schemeClr val="tx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00414708-82D0-44BF-8CBD-2D165A385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135346"/>
            <a:ext cx="2251564" cy="81240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272F07D4-1C66-4FA2-8361-FC6267F177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0216" y="1637385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baseline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432C0CF3-19F3-4C10-9EEC-BA5E5F3FD2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70216" y="2144871"/>
            <a:ext cx="2251564" cy="81240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4A3A0AFC-7EB9-4059-8C59-C42379BA92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73340" y="1637385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baseline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417F27A8-21AF-48E6-8A67-65C9920A30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73340" y="2144871"/>
            <a:ext cx="2251564" cy="81240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26C8D2A-15B8-4AB1-83F7-74DB0A35CC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16736" y="4400252"/>
            <a:ext cx="2251562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baseline="0">
                <a:solidFill>
                  <a:schemeClr val="accent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07311D06-DEA1-4811-AC58-E3B935DC5A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6736" y="4917263"/>
            <a:ext cx="2251562" cy="795563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23AC1CF6-E394-4A35-A634-F187E005A4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1784" y="4400252"/>
            <a:ext cx="2251562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baseline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F72BEB0-9B11-4205-B9FC-10E5201C81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21784" y="4917263"/>
            <a:ext cx="2251562" cy="795563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E574CD7-C8A6-4F56-81B4-F72FB22E0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44715" y="3977431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0FC7994-2504-4FF9-81F5-24405FEF0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47565" y="3977431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4F63B8-F105-4AC4-889E-C12790C8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AAE30-8A46-485A-BD2B-6ADB1856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159F9D-CDA1-4B51-B521-C243219B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37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48F598-64F2-429E-B3E0-FC31DC90A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9956"/>
            <a:ext cx="10515600" cy="726137"/>
          </a:xfrm>
          <a:prstGeom prst="rect">
            <a:avLst/>
          </a:prstGeom>
        </p:spPr>
        <p:txBody>
          <a:bodyPr anchor="ctr"/>
          <a:lstStyle>
            <a:lvl1pPr algn="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B9DAAC-E781-43E6-913C-893B8D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530240"/>
            <a:ext cx="12192001" cy="889369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C78864A-44CD-4C12-B023-C16330014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7759" y="2063838"/>
            <a:ext cx="4626764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D9CE0F4-78C6-4BD6-9C58-FDFC16FF09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7551" y="2486203"/>
            <a:ext cx="4626293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4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B499BD94-B24B-4B23-9B87-81DF413EA4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1708" y="2063837"/>
            <a:ext cx="4626763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6BC5A941-8EB4-4D4B-9671-6B8FA6447A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2188" y="2486202"/>
            <a:ext cx="4626293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4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E3392-5868-4F6C-BFCC-ECCB66A3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975EE-261C-47D3-A9E5-7401C706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7BB3A-38A2-4A8E-88C2-55FAE758D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79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B3E9C-104B-4460-A48D-0C2C5329B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0431"/>
            <a:ext cx="10515600" cy="726137"/>
          </a:xfrm>
          <a:prstGeom prst="rect">
            <a:avLst/>
          </a:prstGeom>
        </p:spPr>
        <p:txBody>
          <a:bodyPr anchor="ctr"/>
          <a:lstStyle>
            <a:lvl1pPr algn="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6DDC2F-7D33-44CF-9D9F-B342720B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530240"/>
            <a:ext cx="12192000" cy="889369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A8189FC-92D4-447F-BE75-86F13BA33B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3140" y="2063838"/>
            <a:ext cx="3515704" cy="422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 spc="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4FDAEC9F-05AF-4D5D-AD2C-537FF767ED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932" y="2523933"/>
            <a:ext cx="3515346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4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492CECA-D20C-47AF-A75A-44DFDE74D8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9790" y="2063838"/>
            <a:ext cx="3515704" cy="422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 spc="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EEF915A4-555A-4718-876D-625A85FAB0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9582" y="2523933"/>
            <a:ext cx="3515346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4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7458D237-AB82-4392-B182-AAF3694FDB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75874" y="2063838"/>
            <a:ext cx="3515704" cy="422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 spc="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AAA9CCE2-427A-46C0-A79B-0D01E8888E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5666" y="2523933"/>
            <a:ext cx="3515346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4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A30FE-146C-418D-B68F-9EBB829D0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CBBE8-05C6-4946-80F5-DE319A6FC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839E0-080F-4A5D-99FB-FD1917E7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C65D0-3E91-45C0-BC6C-CC7BFE58B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800" y="3429000"/>
            <a:ext cx="3097320" cy="978408"/>
          </a:xfrm>
          <a:prstGeom prst="rect">
            <a:avLst/>
          </a:prstGeom>
        </p:spPr>
        <p:txBody>
          <a:bodyPr anchor="ctr"/>
          <a:lstStyle>
            <a:lvl1pPr algn="l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651A5D-2C86-4900-A248-8559E39BD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2051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5F84479-AB5A-4587-BAAF-A05E52224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5700" y="2854660"/>
            <a:ext cx="4749800" cy="212997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50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D8D3253-3A08-4F2F-B6B3-607BBC6B33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B75CEA-DDFB-4C62-B83F-6A0B86FA7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25E30-50C5-42DD-911D-36C0E732E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8C855-986C-4539-81CE-5421C8EB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1729D4-A164-47A3-830D-E792BCE69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39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8F63EB3-EB79-4150-A7A5-F67566272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237" y="1096375"/>
            <a:ext cx="4045527" cy="1590790"/>
          </a:xfrm>
          <a:prstGeom prst="rect">
            <a:avLst/>
          </a:prstGeom>
        </p:spPr>
        <p:txBody>
          <a:bodyPr anchor="b"/>
          <a:lstStyle>
            <a:lvl1pPr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9D0B50-E879-41B9-9B1B-EBB40605D1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951274"/>
            <a:ext cx="2743201" cy="4747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B4D3EE7-1F3B-4AAB-A04D-3162C35A1A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07354" y="2910720"/>
            <a:ext cx="4011410" cy="206126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b="0" i="0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A57A12F-74B8-4CBC-816C-F2AC890D1B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48800" y="951274"/>
            <a:ext cx="2743200" cy="4747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19A048-F803-428B-9A66-6DE56F4DE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42CDA7-93A6-45DB-9062-E70E51ACB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08F63-561A-455E-8ED8-20CCE58E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9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C813-EE84-4C00-BDF7-2FD444FA42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1580" y="942423"/>
            <a:ext cx="4694420" cy="1124392"/>
          </a:xfrm>
          <a:prstGeom prst="rect">
            <a:avLst/>
          </a:prstGeom>
        </p:spPr>
        <p:txBody>
          <a:bodyPr anchor="b"/>
          <a:lstStyle>
            <a:lvl1pPr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1FB44AB-9520-4C96-A83D-2FABD15CBE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10587" y="2329867"/>
            <a:ext cx="4058872" cy="315653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cap="none" spc="5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B1A04-4BA1-4FCF-B19E-6A052911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D33EA-800C-403C-867B-B4178A7C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285C91D-2914-4BB9-A857-7DFA168C76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83361" y="0"/>
            <a:ext cx="3598052" cy="3258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896BB5-7888-43CA-A76C-BF7DE06DF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83361" y="3599895"/>
            <a:ext cx="3598052" cy="3258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8D158-80CE-4259-AE40-6EC8A072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2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EC8E4-E66E-43DD-B7F9-77510035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600" y="2921000"/>
            <a:ext cx="4749800" cy="527050"/>
          </a:xfrm>
          <a:prstGeom prst="rect">
            <a:avLst/>
          </a:prstGeom>
        </p:spPr>
        <p:txBody>
          <a:bodyPr anchor="b"/>
          <a:lstStyle>
            <a:lvl1pPr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A549A2-F99E-46CF-BFF2-0F2D5834E1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492125"/>
            <a:ext cx="4114800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E76B184-0041-41D4-948C-64DE4AB09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7600" y="3429000"/>
            <a:ext cx="4749800" cy="212997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50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B09CA-52A5-4AB5-AF1F-8A2194181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5B9A3-008F-4631-AAAD-66E8363F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47ADF-979E-4B05-BD10-4C2F2796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6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8C8EB8A-A968-4E47-AE69-9A01E7717EB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8402" y="598401"/>
            <a:ext cx="9645056" cy="56611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198BF-0DCC-40E9-B9E5-892F3CCF5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9978" y="3443968"/>
            <a:ext cx="6022021" cy="882499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1371600" tIns="457200" anchor="ctr" anchorCtr="0"/>
          <a:lstStyle>
            <a:lvl1pPr>
              <a:defRPr sz="3200" cap="all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AD04F8B-0B18-4B5F-B3A8-8EEDC439F5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9979" y="4326467"/>
            <a:ext cx="6022021" cy="830414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1371600" bIns="365760" anchor="ctr"/>
          <a:lstStyle>
            <a:lvl1pPr marL="0" indent="0" algn="l">
              <a:buNone/>
              <a:defRPr sz="2000" i="0" cap="none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9307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rterly Perform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E33C-7BB8-4644-AC43-EAFCF071A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9663" y="498928"/>
            <a:ext cx="9972675" cy="567873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6A6D30-3C9B-4105-8529-1FC3C4799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6CE03B-D3BE-49C6-B2A4-0E17803F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B961D-2B84-4E52-A71A-1C55CFFD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7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eas of Grow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AA794-F088-4753-95A0-021064EE6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4166"/>
            <a:ext cx="10515600" cy="567873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C3E83D-2F76-4F03-9EF6-81DED4065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D99F77-FE1A-4CD5-8B1C-50D8981A1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CA1C4-7C3D-4FAE-B5FC-D235F6D9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8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8E96375-73CE-4ED7-90B6-293AB27ED0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E8AED7C-EFC3-4427-AD37-E7AA4AF0C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1181910"/>
            <a:ext cx="12192000" cy="3352227"/>
          </a:xfrm>
          <a:custGeom>
            <a:avLst/>
            <a:gdLst>
              <a:gd name="connsiteX0" fmla="*/ 11721830 w 12192000"/>
              <a:gd name="connsiteY0" fmla="*/ 0 h 3352227"/>
              <a:gd name="connsiteX1" fmla="*/ 12192000 w 12192000"/>
              <a:gd name="connsiteY1" fmla="*/ 0 h 3352227"/>
              <a:gd name="connsiteX2" fmla="*/ 12192000 w 12192000"/>
              <a:gd name="connsiteY2" fmla="*/ 3352227 h 3352227"/>
              <a:gd name="connsiteX3" fmla="*/ 11721830 w 12192000"/>
              <a:gd name="connsiteY3" fmla="*/ 3352227 h 3352227"/>
              <a:gd name="connsiteX4" fmla="*/ 0 w 12192000"/>
              <a:gd name="connsiteY4" fmla="*/ 0 h 3352227"/>
              <a:gd name="connsiteX5" fmla="*/ 5525311 w 12192000"/>
              <a:gd name="connsiteY5" fmla="*/ 0 h 3352227"/>
              <a:gd name="connsiteX6" fmla="*/ 5525311 w 12192000"/>
              <a:gd name="connsiteY6" fmla="*/ 3352227 h 3352227"/>
              <a:gd name="connsiteX7" fmla="*/ 0 w 12192000"/>
              <a:gd name="connsiteY7" fmla="*/ 3352227 h 335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352227">
                <a:moveTo>
                  <a:pt x="11721830" y="0"/>
                </a:moveTo>
                <a:lnTo>
                  <a:pt x="12192000" y="0"/>
                </a:lnTo>
                <a:lnTo>
                  <a:pt x="12192000" y="3352227"/>
                </a:lnTo>
                <a:lnTo>
                  <a:pt x="11721830" y="3352227"/>
                </a:lnTo>
                <a:close/>
                <a:moveTo>
                  <a:pt x="0" y="0"/>
                </a:moveTo>
                <a:lnTo>
                  <a:pt x="5525311" y="0"/>
                </a:lnTo>
                <a:lnTo>
                  <a:pt x="5525311" y="3352227"/>
                </a:lnTo>
                <a:lnTo>
                  <a:pt x="0" y="335222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85000"/>
            </a:schemeClr>
          </a:solidFill>
        </p:spPr>
        <p:txBody>
          <a:bodyPr lIns="960120" rIns="7315200" anchor="b"/>
          <a:lstStyle>
            <a:lvl1pPr>
              <a:defRPr lang="en-US" sz="3200" cap="all" spc="200" baseline="0" dirty="0"/>
            </a:lvl1pPr>
          </a:lstStyle>
          <a:p>
            <a:pPr marL="0" lvl="0"/>
            <a:r>
              <a:rPr lang="en-US" dirty="0"/>
              <a:t>Click to add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2FF0B66-A4D6-423A-AC8B-48E8CD7DF8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4534137"/>
            <a:ext cx="12192000" cy="1141953"/>
          </a:xfrm>
          <a:custGeom>
            <a:avLst/>
            <a:gdLst>
              <a:gd name="connsiteX0" fmla="*/ 11721830 w 12192000"/>
              <a:gd name="connsiteY0" fmla="*/ 1 h 1141953"/>
              <a:gd name="connsiteX1" fmla="*/ 12192000 w 12192000"/>
              <a:gd name="connsiteY1" fmla="*/ 1 h 1141953"/>
              <a:gd name="connsiteX2" fmla="*/ 12192000 w 12192000"/>
              <a:gd name="connsiteY2" fmla="*/ 1141953 h 1141953"/>
              <a:gd name="connsiteX3" fmla="*/ 11721830 w 12192000"/>
              <a:gd name="connsiteY3" fmla="*/ 1141953 h 1141953"/>
              <a:gd name="connsiteX4" fmla="*/ 0 w 12192000"/>
              <a:gd name="connsiteY4" fmla="*/ 0 h 1141953"/>
              <a:gd name="connsiteX5" fmla="*/ 5525311 w 12192000"/>
              <a:gd name="connsiteY5" fmla="*/ 0 h 1141953"/>
              <a:gd name="connsiteX6" fmla="*/ 5525311 w 12192000"/>
              <a:gd name="connsiteY6" fmla="*/ 1141952 h 1141953"/>
              <a:gd name="connsiteX7" fmla="*/ 0 w 12192000"/>
              <a:gd name="connsiteY7" fmla="*/ 1141952 h 114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141953">
                <a:moveTo>
                  <a:pt x="11721830" y="1"/>
                </a:moveTo>
                <a:lnTo>
                  <a:pt x="12192000" y="1"/>
                </a:lnTo>
                <a:lnTo>
                  <a:pt x="12192000" y="1141953"/>
                </a:lnTo>
                <a:lnTo>
                  <a:pt x="11721830" y="1141953"/>
                </a:lnTo>
                <a:close/>
                <a:moveTo>
                  <a:pt x="0" y="0"/>
                </a:moveTo>
                <a:lnTo>
                  <a:pt x="5525311" y="0"/>
                </a:lnTo>
                <a:lnTo>
                  <a:pt x="5525311" y="1141952"/>
                </a:lnTo>
                <a:lnTo>
                  <a:pt x="0" y="1141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85000"/>
            </a:schemeClr>
          </a:solidFill>
        </p:spPr>
        <p:txBody>
          <a:bodyPr lIns="960120" tIns="137160" rIns="6400800" anchor="t"/>
          <a:lstStyle>
            <a:lvl1pPr marL="0" indent="0">
              <a:buNone/>
              <a:defRPr lang="en-US" sz="2000" b="0" i="0" spc="200" baseline="0"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Click to add name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2883E-0EA3-4DCA-BB78-AD84BBE5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860F9-7B15-486D-B68B-1D5E02F61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B89DE-8ADC-4391-8EAF-C713EA69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1729D4-A164-47A3-830D-E792BCE69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6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886F38-E337-4504-BF25-D65176023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93D2BF-453A-45BE-9E29-EC3F8D9F5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846" y="1487527"/>
            <a:ext cx="2581554" cy="1325563"/>
          </a:xfrm>
          <a:prstGeom prst="rect">
            <a:avLst/>
          </a:prstGeom>
        </p:spPr>
        <p:txBody>
          <a:bodyPr anchor="b"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1" name="Picture Placeholder 9">
            <a:extLst>
              <a:ext uri="{FF2B5EF4-FFF2-40B4-BE49-F238E27FC236}">
                <a16:creationId xmlns:a16="http://schemas.microsoft.com/office/drawing/2014/main" id="{C47B8159-559E-42C4-AA5B-7642DE42745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3630" y="677419"/>
            <a:ext cx="2357652" cy="1622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9E9FA76D-767D-4F48-9238-F384F4D416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3628" y="2299842"/>
            <a:ext cx="2357652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3" name="Text Placeholder 17">
            <a:extLst>
              <a:ext uri="{FF2B5EF4-FFF2-40B4-BE49-F238E27FC236}">
                <a16:creationId xmlns:a16="http://schemas.microsoft.com/office/drawing/2014/main" id="{40F2B787-B1D2-493C-ABA2-D6E69C4800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3628" y="2774990"/>
            <a:ext cx="2357652" cy="4751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title</a:t>
            </a:r>
          </a:p>
        </p:txBody>
      </p:sp>
      <p:sp>
        <p:nvSpPr>
          <p:cNvPr id="54" name="Picture Placeholder 9">
            <a:extLst>
              <a:ext uri="{FF2B5EF4-FFF2-40B4-BE49-F238E27FC236}">
                <a16:creationId xmlns:a16="http://schemas.microsoft.com/office/drawing/2014/main" id="{7FCC4980-412C-49F7-BF30-8693DD9EAC0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431774" y="677419"/>
            <a:ext cx="2357652" cy="1622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B9BD60DD-95CB-47D1-9C2F-5ACD388206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31772" y="2299842"/>
            <a:ext cx="2357652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19FF93B2-766D-4558-94BE-49F215C0FF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31772" y="2774990"/>
            <a:ext cx="2357652" cy="4751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title</a:t>
            </a:r>
          </a:p>
        </p:txBody>
      </p:sp>
      <p:sp>
        <p:nvSpPr>
          <p:cNvPr id="57" name="Picture Placeholder 9">
            <a:extLst>
              <a:ext uri="{FF2B5EF4-FFF2-40B4-BE49-F238E27FC236}">
                <a16:creationId xmlns:a16="http://schemas.microsoft.com/office/drawing/2014/main" id="{F16F9FCC-4EE2-4D18-8257-694E9C80F54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793630" y="3250138"/>
            <a:ext cx="2357652" cy="1622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F434B9BC-2EC7-4433-BAA8-039EB5BED5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93628" y="4872561"/>
            <a:ext cx="2357652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6F08FB05-53FB-4C19-A35C-592C4DFDF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3628" y="5347709"/>
            <a:ext cx="2357652" cy="47514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title</a:t>
            </a:r>
          </a:p>
        </p:txBody>
      </p:sp>
      <p:sp>
        <p:nvSpPr>
          <p:cNvPr id="60" name="Picture Placeholder 9">
            <a:extLst>
              <a:ext uri="{FF2B5EF4-FFF2-40B4-BE49-F238E27FC236}">
                <a16:creationId xmlns:a16="http://schemas.microsoft.com/office/drawing/2014/main" id="{9589D7D2-07DF-415C-A139-E911869A1BC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431774" y="3250138"/>
            <a:ext cx="2357652" cy="1622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E622F2E3-2C07-4ABC-A803-40361BBB738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431772" y="4872561"/>
            <a:ext cx="2357652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2" name="Text Placeholder 17">
            <a:extLst>
              <a:ext uri="{FF2B5EF4-FFF2-40B4-BE49-F238E27FC236}">
                <a16:creationId xmlns:a16="http://schemas.microsoft.com/office/drawing/2014/main" id="{B505FD93-2404-46B6-9EE0-9CABFC5233E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31772" y="5347709"/>
            <a:ext cx="2357652" cy="4751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1FF20-37AD-4448-896C-C37172D1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AF771-F500-4564-96BB-2AC1F13F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4F218-0E34-408C-AB25-76184E9A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5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886F38-E337-4504-BF25-D65176023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0116A5-69B8-43BF-B141-AC2A4B6CE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217" y="1207697"/>
            <a:ext cx="2970156" cy="1622912"/>
          </a:xfrm>
          <a:prstGeom prst="rect">
            <a:avLst/>
          </a:prstGeom>
        </p:spPr>
        <p:txBody>
          <a:bodyPr anchor="b"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D283EBF-8FBA-4A7A-9DCE-23E0BF7F6A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80553" y="1153717"/>
            <a:ext cx="1412050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8D76D02-A6E3-446F-B85B-CAD9ED0641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51733" y="2299842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90954B1A-CAD7-4645-A1B3-1A5EFD54C9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51733" y="2774991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D517EAC0-89E0-4247-B048-92F65C868A7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891925" y="1153717"/>
            <a:ext cx="1412050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F5710E0-5399-4C8A-9D92-390195CB6F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63105" y="2299842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19883F1-27DD-46A1-AD71-3AE1425600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63105" y="2774991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7847BEB8-AC95-445E-AFB4-34B7658BB992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003297" y="1153717"/>
            <a:ext cx="1412049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82B5CAB5-1932-4DC0-BBBD-8ABA7C5D5D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4476" y="2299842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E248F87C-2911-41CB-A4BD-6ECD4E13B8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74476" y="2774991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7" name="Picture Placeholder 9">
            <a:extLst>
              <a:ext uri="{FF2B5EF4-FFF2-40B4-BE49-F238E27FC236}">
                <a16:creationId xmlns:a16="http://schemas.microsoft.com/office/drawing/2014/main" id="{7B6B3681-1E21-44DA-AADA-F5E638A8742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0114667" y="1153717"/>
            <a:ext cx="1412049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2D88AD4B-15C6-42C2-B9A5-BD645DA67D7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785846" y="2299842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D79E337C-DD94-4BC6-9F28-69AC04CD2B3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85846" y="2774991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B50A84FF-F66B-4AB8-837C-E3025F19E9C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780553" y="3614936"/>
            <a:ext cx="1412050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540D9937-87C5-40B3-86E6-F1CBFCA40CA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51733" y="4767397"/>
            <a:ext cx="2069691" cy="47640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C81570DE-3568-4F16-9DF8-269B29DDE6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51733" y="5242840"/>
            <a:ext cx="2069691" cy="69719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41C26642-ECFF-4F11-B242-BBBA5D672DA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891925" y="3614936"/>
            <a:ext cx="1412050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5E4E35F3-EC7A-489D-985F-0CA9F0402B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63105" y="4768651"/>
            <a:ext cx="2069691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55AFBE6C-8E28-48EC-8798-5E463B8E47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63105" y="5243800"/>
            <a:ext cx="2069691" cy="695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BCC40003-8966-4A03-9C79-EB95966FFE0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003297" y="3614936"/>
            <a:ext cx="1412049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023FE51B-CC62-42E7-BCF7-123DB0B9244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4476" y="4768651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3CA6C07A-2E37-4897-AF99-5152B241E38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74476" y="5243800"/>
            <a:ext cx="2069690" cy="695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026B0125-C5D1-4397-BA37-9D1FCB7DA71E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114667" y="3614936"/>
            <a:ext cx="1412049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A57BE95A-45E1-4F78-9162-0D9005657D7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785846" y="4768651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EF2F2B86-E2A2-406A-9EED-2FBD6601798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85846" y="5243800"/>
            <a:ext cx="2069690" cy="695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1FF20-37AD-4448-896C-C37172D1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AF771-F500-4564-96BB-2AC1F13F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4F218-0E34-408C-AB25-76184E9A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2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B4E19-B10C-43FA-AB4B-5D0396BD6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C552B-0CAD-4920-B258-233A9F86D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83FFB-15A3-4B11-A130-4565577A3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729D4-A164-47A3-830D-E792BCE69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0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63" r:id="rId8"/>
    <p:sldLayoutId id="2147483656" r:id="rId9"/>
    <p:sldLayoutId id="2147483657" r:id="rId10"/>
    <p:sldLayoutId id="2147483664" r:id="rId11"/>
    <p:sldLayoutId id="2147483658" r:id="rId12"/>
    <p:sldLayoutId id="2147483659" r:id="rId13"/>
    <p:sldLayoutId id="2147483660" r:id="rId14"/>
    <p:sldLayoutId id="2147483661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ee.org/freeman/detail/3-reasons-to-support-school-choic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ifuori.it/2014/04/litalia-dei-test-come-impazzire-paese-per-delle-crocett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D64C50-A740-468A-8AB6-F949358D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69" y="2683895"/>
            <a:ext cx="5278514" cy="2862225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vrednovanje</a:t>
            </a:r>
            <a:endParaRPr lang="en-US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94A06-38B8-4C8F-ABF0-FB763704D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636" y="5568698"/>
            <a:ext cx="5278514" cy="618142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          RAZREDNA NASTAVA </a:t>
            </a:r>
            <a:endParaRPr lang="en-US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Placeholder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E6A32A7-4CAC-4603-AA84-C2DED098454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9607" r="29607"/>
          <a:stretch>
            <a:fillRect/>
          </a:stretch>
        </p:blipFill>
        <p:spPr/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06CDEB7-77E8-4351-9B76-07896E731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96075" y="0"/>
            <a:ext cx="28956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6918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432416A3-39EF-4CBE-943D-C79C22FD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381"/>
            <a:ext cx="10515600" cy="72613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r-HR" sz="28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LIKOVNA KULTURA</a:t>
            </a:r>
            <a:endParaRPr lang="en-US" sz="2800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B15A2D-EF64-447F-AF9C-DF8D016CF3D8}"/>
              </a:ext>
            </a:extLst>
          </p:cNvPr>
          <p:cNvSpPr/>
          <p:nvPr/>
        </p:nvSpPr>
        <p:spPr>
          <a:xfrm>
            <a:off x="466725" y="1773889"/>
            <a:ext cx="3533775" cy="726138"/>
          </a:xfrm>
          <a:prstGeom prst="roundRect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STVARALAŠTVO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8B19AAE-DD5C-49CE-89B0-3EEAAD0B0B7B}"/>
              </a:ext>
            </a:extLst>
          </p:cNvPr>
          <p:cNvSpPr/>
          <p:nvPr/>
        </p:nvSpPr>
        <p:spPr>
          <a:xfrm>
            <a:off x="4305300" y="1773889"/>
            <a:ext cx="3533775" cy="726138"/>
          </a:xfrm>
          <a:prstGeom prst="roundRect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PRODUKTIVNOST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0911676-C26B-46CC-B162-394B2D21AC9D}"/>
              </a:ext>
            </a:extLst>
          </p:cNvPr>
          <p:cNvSpPr/>
          <p:nvPr/>
        </p:nvSpPr>
        <p:spPr>
          <a:xfrm>
            <a:off x="8143875" y="1773889"/>
            <a:ext cx="3533775" cy="726138"/>
          </a:xfrm>
          <a:prstGeom prst="roundRect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KRITIČKO MIŠLJENJE I KONTEKST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CF8C9A-5C06-4AF7-B652-8BD4A578F071}"/>
              </a:ext>
            </a:extLst>
          </p:cNvPr>
          <p:cNvSpPr txBox="1"/>
          <p:nvPr/>
        </p:nvSpPr>
        <p:spPr>
          <a:xfrm>
            <a:off x="466725" y="2757121"/>
            <a:ext cx="3497616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► stvaranje vlastitih ideja i realizacija, razvijanje zadane ideje, neobična rješenja zadatka, jedinstvenost rada i maštovitost, izbjegavanje šablona…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60F85F-132E-4352-B1CA-EAB462ED8FAB}"/>
              </a:ext>
            </a:extLst>
          </p:cNvPr>
          <p:cNvSpPr txBox="1"/>
          <p:nvPr/>
        </p:nvSpPr>
        <p:spPr>
          <a:xfrm>
            <a:off x="4305301" y="2757121"/>
            <a:ext cx="3497616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► uporaba likovnog jezika u radu te likovnih tehnika, dovršenost rada…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D6AAD7-316C-4AA0-A636-C862F0AB5632}"/>
              </a:ext>
            </a:extLst>
          </p:cNvPr>
          <p:cNvSpPr txBox="1"/>
          <p:nvPr/>
        </p:nvSpPr>
        <p:spPr>
          <a:xfrm>
            <a:off x="8143876" y="2757121"/>
            <a:ext cx="3497616" cy="16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► opisivanje i uspoređivanje vlastitog rada te radova drugih učenika, usporedba vlastitog djela s reprodukcijama poznatih svjetskih slikara, korištenje vizualnog jezika…</a:t>
            </a:r>
          </a:p>
        </p:txBody>
      </p:sp>
    </p:spTree>
    <p:extLst>
      <p:ext uri="{BB962C8B-B14F-4D97-AF65-F5344CB8AC3E}">
        <p14:creationId xmlns:p14="http://schemas.microsoft.com/office/powerpoint/2010/main" val="346116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432416A3-39EF-4CBE-943D-C79C22FD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381"/>
            <a:ext cx="10515600" cy="72613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r-HR" sz="28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GLAZBENA KULTURA</a:t>
            </a:r>
            <a:endParaRPr lang="en-US" sz="2800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6BACBC-191B-4CC6-9439-464205D43395}"/>
              </a:ext>
            </a:extLst>
          </p:cNvPr>
          <p:cNvSpPr/>
          <p:nvPr/>
        </p:nvSpPr>
        <p:spPr>
          <a:xfrm>
            <a:off x="619125" y="1689250"/>
            <a:ext cx="5295900" cy="726138"/>
          </a:xfrm>
          <a:prstGeom prst="round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SLUŠANJE I POZNAVANJE GLAZBE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F3565F-3392-44DE-9C1A-518759A2953E}"/>
              </a:ext>
            </a:extLst>
          </p:cNvPr>
          <p:cNvSpPr txBox="1"/>
          <p:nvPr/>
        </p:nvSpPr>
        <p:spPr>
          <a:xfrm>
            <a:off x="838199" y="2757120"/>
            <a:ext cx="5076825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► određivanje ritma, tempa, visine tona, dinamike, izvođača, ugođaja, karaktera…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776EA2-BF75-4BF1-8DA4-19CB1D4D38F8}"/>
              </a:ext>
            </a:extLst>
          </p:cNvPr>
          <p:cNvSpPr txBox="1"/>
          <p:nvPr/>
        </p:nvSpPr>
        <p:spPr>
          <a:xfrm>
            <a:off x="838198" y="3757393"/>
            <a:ext cx="507682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► prepoznavanje instrumenata, nazivi skladbi i skladatelja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F1569BB-1913-4E8E-86A1-FE99E14467B7}"/>
              </a:ext>
            </a:extLst>
          </p:cNvPr>
          <p:cNvSpPr/>
          <p:nvPr/>
        </p:nvSpPr>
        <p:spPr>
          <a:xfrm>
            <a:off x="6248400" y="1689250"/>
            <a:ext cx="5295900" cy="726138"/>
          </a:xfrm>
          <a:prstGeom prst="round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IZRAŽAVANJE GLAZBOM I UZ GLAZBU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052594-6E8F-40B5-8EFE-57ABF64A3DA3}"/>
              </a:ext>
            </a:extLst>
          </p:cNvPr>
          <p:cNvSpPr txBox="1"/>
          <p:nvPr/>
        </p:nvSpPr>
        <p:spPr>
          <a:xfrm>
            <a:off x="6357937" y="2757120"/>
            <a:ext cx="5076825" cy="16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hr-HR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uključenost učenika u realizaciju skupnih glazbenih aktivnosti</a:t>
            </a:r>
          </a:p>
          <a:p>
            <a:pPr lvl="0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hr-HR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► </a:t>
            </a:r>
            <a:r>
              <a:rPr lang="hr-HR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poticajno vrednovanje svakog napretka u razvoju vještina</a:t>
            </a:r>
          </a:p>
          <a:p>
            <a:pPr lvl="0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hr-HR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►</a:t>
            </a:r>
            <a:r>
              <a:rPr lang="hr-HR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izražena motiviranost za pojedine aktivnosti</a:t>
            </a:r>
            <a:endParaRPr lang="hr-HR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pjevanje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739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432416A3-39EF-4CBE-943D-C79C22FD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381"/>
            <a:ext cx="10515600" cy="72613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r-HR" sz="28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TJELESNA I ZDRAVSTVENA KULTURA</a:t>
            </a:r>
            <a:endParaRPr lang="en-US" sz="2800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B15A2D-EF64-447F-AF9C-DF8D016CF3D8}"/>
              </a:ext>
            </a:extLst>
          </p:cNvPr>
          <p:cNvSpPr/>
          <p:nvPr/>
        </p:nvSpPr>
        <p:spPr>
          <a:xfrm>
            <a:off x="1963120" y="1792939"/>
            <a:ext cx="3533775" cy="72613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MOTORIČKO ZNANJE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8B19AAE-DD5C-49CE-89B0-3EEAAD0B0B7B}"/>
              </a:ext>
            </a:extLst>
          </p:cNvPr>
          <p:cNvSpPr/>
          <p:nvPr/>
        </p:nvSpPr>
        <p:spPr>
          <a:xfrm>
            <a:off x="6096001" y="1792939"/>
            <a:ext cx="3533775" cy="726138"/>
          </a:xfrm>
          <a:prstGeom prst="round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MOTORIČKO POSTIGNUĆE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CF8C9A-5C06-4AF7-B652-8BD4A578F071}"/>
              </a:ext>
            </a:extLst>
          </p:cNvPr>
          <p:cNvSpPr txBox="1"/>
          <p:nvPr/>
        </p:nvSpPr>
        <p:spPr>
          <a:xfrm>
            <a:off x="1945038" y="2776171"/>
            <a:ext cx="361570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► izvedba i tehnika zadanog elementa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60F85F-132E-4352-B1CA-EAB462ED8FAB}"/>
              </a:ext>
            </a:extLst>
          </p:cNvPr>
          <p:cNvSpPr txBox="1"/>
          <p:nvPr/>
        </p:nvSpPr>
        <p:spPr>
          <a:xfrm>
            <a:off x="6096000" y="2776171"/>
            <a:ext cx="5495925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► provjeravanje pomoću mjerenja</a:t>
            </a:r>
          </a:p>
          <a:p>
            <a:pPr>
              <a:lnSpc>
                <a:spcPct val="150000"/>
              </a:lnSpc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► rezultat u vrijednostima koje se izražavaju brojem i jedinicom mjere (metar, minuta, postignut broj ponavljanja…)</a:t>
            </a:r>
          </a:p>
        </p:txBody>
      </p:sp>
      <p:pic>
        <p:nvPicPr>
          <p:cNvPr id="3" name="Graphic 2" descr="Volleyball outline">
            <a:extLst>
              <a:ext uri="{FF2B5EF4-FFF2-40B4-BE49-F238E27FC236}">
                <a16:creationId xmlns:a16="http://schemas.microsoft.com/office/drawing/2014/main" id="{15EC0C35-32D9-49A7-94E4-7E0519975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0" y="-733425"/>
            <a:ext cx="2152650" cy="215265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12953D5-5148-4FC2-A3B9-E9274FA9976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837286" y="4736324"/>
            <a:ext cx="2007375" cy="200737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82C8241-35E5-424C-AA87-842C3AAD6DA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428624" y="3831450"/>
            <a:ext cx="2007375" cy="200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96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9383F8-66D1-416E-8478-0F8AEBA61E60}"/>
              </a:ext>
            </a:extLst>
          </p:cNvPr>
          <p:cNvSpPr/>
          <p:nvPr/>
        </p:nvSpPr>
        <p:spPr>
          <a:xfrm>
            <a:off x="0" y="276226"/>
            <a:ext cx="5295900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ODGOJNI PREDMETI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43D860-4269-4CF9-9D60-1C04809EACA3}"/>
              </a:ext>
            </a:extLst>
          </p:cNvPr>
          <p:cNvSpPr/>
          <p:nvPr/>
        </p:nvSpPr>
        <p:spPr>
          <a:xfrm>
            <a:off x="1885948" y="1807367"/>
            <a:ext cx="3009900" cy="981076"/>
          </a:xfrm>
          <a:prstGeom prst="round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Motivirajući predmeti, no bitan je trud.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6DE066C-996E-4DF9-9C5F-2E9C309EE68C}"/>
              </a:ext>
            </a:extLst>
          </p:cNvPr>
          <p:cNvSpPr/>
          <p:nvPr/>
        </p:nvSpPr>
        <p:spPr>
          <a:xfrm>
            <a:off x="5072062" y="1316829"/>
            <a:ext cx="4229100" cy="9810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70C0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Iako su motivirajući, imaju svoje kriterije po kojima se ocjenjuju.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64F51D-B865-44F3-84F5-48D362468494}"/>
              </a:ext>
            </a:extLst>
          </p:cNvPr>
          <p:cNvSpPr/>
          <p:nvPr/>
        </p:nvSpPr>
        <p:spPr>
          <a:xfrm>
            <a:off x="1252537" y="3138486"/>
            <a:ext cx="3424238" cy="1862138"/>
          </a:xfrm>
          <a:prstGeom prst="roundRect">
            <a:avLst/>
          </a:prstGeom>
          <a:noFill/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r-HR" sz="1600" dirty="0">
                <a:solidFill>
                  <a:srgbClr val="800080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Dodatna rubrika:</a:t>
            </a:r>
          </a:p>
          <a:p>
            <a:pPr algn="ctr"/>
            <a:r>
              <a:rPr lang="hr-HR" b="1" dirty="0">
                <a:solidFill>
                  <a:srgbClr val="800080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AKTIVNOST UČENIKA I ODGOJNI UČINCI RADA </a:t>
            </a:r>
            <a:r>
              <a:rPr lang="hr-HR" sz="1400" dirty="0">
                <a:solidFill>
                  <a:srgbClr val="800080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(50% zaključne ocjene).</a:t>
            </a:r>
            <a:endParaRPr lang="hr-HR" dirty="0">
              <a:solidFill>
                <a:srgbClr val="800080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CDD0A8A-0BA6-4536-B828-1D46A576ADC9}"/>
              </a:ext>
            </a:extLst>
          </p:cNvPr>
          <p:cNvSpPr/>
          <p:nvPr/>
        </p:nvSpPr>
        <p:spPr>
          <a:xfrm>
            <a:off x="4905374" y="2543174"/>
            <a:ext cx="6162675" cy="3052763"/>
          </a:xfrm>
          <a:prstGeom prst="roundRect">
            <a:avLst/>
          </a:prstGeom>
          <a:noFill/>
          <a:ln>
            <a:solidFill>
              <a:srgbClr val="BDA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r-HR" b="1" dirty="0">
                <a:solidFill>
                  <a:srgbClr val="BDA07D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NEDOVOLJNA OCJENA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hr-HR" sz="1400" b="1" dirty="0">
                <a:solidFill>
                  <a:srgbClr val="BDA07D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LK</a:t>
            </a:r>
            <a:r>
              <a:rPr lang="hr-HR" sz="1400" dirty="0">
                <a:solidFill>
                  <a:srgbClr val="BDA07D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– rad nije uspio ili nije napravljen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hr-HR" sz="1400" b="1" dirty="0">
                <a:solidFill>
                  <a:srgbClr val="BDA07D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GK</a:t>
            </a:r>
            <a:r>
              <a:rPr lang="hr-HR" sz="1400" dirty="0">
                <a:solidFill>
                  <a:srgbClr val="BDA07D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– odbija odraditi zadatak ili neka sastavnica nije uopće usvojena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hr-HR" sz="1400" b="1" dirty="0">
                <a:solidFill>
                  <a:srgbClr val="BDA07D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TZK</a:t>
            </a:r>
            <a:r>
              <a:rPr lang="hr-HR" sz="1400" dirty="0">
                <a:solidFill>
                  <a:srgbClr val="BDA07D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– odbija odraditi zadatak (ako nije u mogućnosti izvesti zadatak, dobiva zamjenski i pritom se ocjena snižava za jednu)</a:t>
            </a:r>
          </a:p>
        </p:txBody>
      </p:sp>
    </p:spTree>
    <p:extLst>
      <p:ext uri="{BB962C8B-B14F-4D97-AF65-F5344CB8AC3E}">
        <p14:creationId xmlns:p14="http://schemas.microsoft.com/office/powerpoint/2010/main" val="26108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012F15-74D6-41B8-B267-2664E5154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ZAKLJUČNA OCJENA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7B4F3-B694-4DE2-BE8F-60134206C2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NA KRAJU ŠKOLSKE GODINE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00F42-A09E-4E17-BA40-BAE8C57584D6}"/>
              </a:ext>
            </a:extLst>
          </p:cNvPr>
          <p:cNvSpPr txBox="1"/>
          <p:nvPr/>
        </p:nvSpPr>
        <p:spPr>
          <a:xfrm>
            <a:off x="666750" y="836261"/>
            <a:ext cx="5379999" cy="142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► Prema Pravilniku: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ocjena ne mora biti aritmetička sredina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ocjene su od 1 do 5.</a:t>
            </a:r>
          </a:p>
        </p:txBody>
      </p:sp>
    </p:spTree>
    <p:extLst>
      <p:ext uri="{BB962C8B-B14F-4D97-AF65-F5344CB8AC3E}">
        <p14:creationId xmlns:p14="http://schemas.microsoft.com/office/powerpoint/2010/main" val="53143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F3F083B8-4B95-4C15-B710-4BC526A2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790" y="447123"/>
            <a:ext cx="4694420" cy="753027"/>
          </a:xfrm>
        </p:spPr>
        <p:txBody>
          <a:bodyPr anchor="ctr"/>
          <a:lstStyle/>
          <a:p>
            <a:pPr algn="ctr"/>
            <a:r>
              <a:rPr lang="hr-HR" sz="28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VREDNOVANJE</a:t>
            </a:r>
            <a:endParaRPr lang="en-US" sz="2800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E626F-057D-4E99-A748-F977659F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91729D4-A164-47A3-830D-E792BCE699E4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8E82CE-BF8E-4451-83F2-B1D614E1039F}"/>
              </a:ext>
            </a:extLst>
          </p:cNvPr>
          <p:cNvCxnSpPr>
            <a:stCxn id="27" idx="2"/>
          </p:cNvCxnSpPr>
          <p:nvPr/>
        </p:nvCxnSpPr>
        <p:spPr>
          <a:xfrm flipH="1">
            <a:off x="4486275" y="1200150"/>
            <a:ext cx="1609725" cy="723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E29434-D80A-420E-9485-2E73CD79F5BB}"/>
              </a:ext>
            </a:extLst>
          </p:cNvPr>
          <p:cNvCxnSpPr>
            <a:cxnSpLocks/>
          </p:cNvCxnSpPr>
          <p:nvPr/>
        </p:nvCxnSpPr>
        <p:spPr>
          <a:xfrm>
            <a:off x="6096000" y="1210227"/>
            <a:ext cx="1609725" cy="723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B3D8E4D-40F3-45F1-8C17-A4136B6A9F1E}"/>
              </a:ext>
            </a:extLst>
          </p:cNvPr>
          <p:cNvSpPr/>
          <p:nvPr/>
        </p:nvSpPr>
        <p:spPr>
          <a:xfrm>
            <a:off x="1447800" y="2190750"/>
            <a:ext cx="4349216" cy="4863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FORMATIVNO VREDNOVANJE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5BF90C-3FA4-4C80-A6D3-547BA2E49ACA}"/>
              </a:ext>
            </a:extLst>
          </p:cNvPr>
          <p:cNvSpPr/>
          <p:nvPr/>
        </p:nvSpPr>
        <p:spPr>
          <a:xfrm>
            <a:off x="6435992" y="2190750"/>
            <a:ext cx="4349216" cy="4863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SUMATIVNO VREDNOVANJE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59023B-CB1B-4637-85DF-BC1075111073}"/>
              </a:ext>
            </a:extLst>
          </p:cNvPr>
          <p:cNvSpPr txBox="1"/>
          <p:nvPr/>
        </p:nvSpPr>
        <p:spPr>
          <a:xfrm>
            <a:off x="1447800" y="2914650"/>
            <a:ext cx="3337773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Vrednovanje </a:t>
            </a:r>
            <a:r>
              <a:rPr lang="hr-HR" b="1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ZA UČENJE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►</a:t>
            </a:r>
            <a:r>
              <a:rPr lang="hr-HR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povratne informacije učitelja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B0F5BC-384F-4F02-923F-B09FB120A052}"/>
              </a:ext>
            </a:extLst>
          </p:cNvPr>
          <p:cNvSpPr txBox="1"/>
          <p:nvPr/>
        </p:nvSpPr>
        <p:spPr>
          <a:xfrm>
            <a:off x="1544714" y="4554245"/>
            <a:ext cx="3852909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Vrednovanje </a:t>
            </a:r>
            <a:r>
              <a:rPr lang="hr-HR" b="1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KAO UČENJE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►</a:t>
            </a:r>
            <a:r>
              <a:rPr lang="hr-HR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samorefleksija učenika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2A2E15-F420-4CA2-B6EE-46A51DC33341}"/>
              </a:ext>
            </a:extLst>
          </p:cNvPr>
          <p:cNvSpPr txBox="1"/>
          <p:nvPr/>
        </p:nvSpPr>
        <p:spPr>
          <a:xfrm>
            <a:off x="6435992" y="2946592"/>
            <a:ext cx="2881943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Vrednovanje </a:t>
            </a:r>
            <a:r>
              <a:rPr lang="hr-HR" b="1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NAUČENOG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accent1">
                    <a:lumMod val="9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►</a:t>
            </a:r>
            <a:r>
              <a:rPr lang="hr-HR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brojčano ocjenjivanje</a:t>
            </a:r>
          </a:p>
        </p:txBody>
      </p:sp>
    </p:spTree>
    <p:extLst>
      <p:ext uri="{BB962C8B-B14F-4D97-AF65-F5344CB8AC3E}">
        <p14:creationId xmlns:p14="http://schemas.microsoft.com/office/powerpoint/2010/main" val="206004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15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E8D036FB-049F-42B9-8221-9EAE4768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160" y="1149803"/>
            <a:ext cx="5581649" cy="527050"/>
          </a:xfrm>
        </p:spPr>
        <p:txBody>
          <a:bodyPr/>
          <a:lstStyle/>
          <a:p>
            <a:r>
              <a:rPr lang="hr-HR" b="1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USMENO</a:t>
            </a:r>
            <a:r>
              <a:rPr lang="hr-HR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PROVJERAVANJE</a:t>
            </a:r>
            <a:endParaRPr lang="en-US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58E8B1-0215-4BC8-AF46-4F9A87F2AE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1160" y="1676853"/>
            <a:ext cx="6300790" cy="2866572"/>
          </a:xfrm>
        </p:spPr>
        <p:txBody>
          <a:bodyPr/>
          <a:lstStyle/>
          <a:p>
            <a:r>
              <a:rPr lang="hr-HR" sz="20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- na svakom nastavnome satu </a:t>
            </a:r>
          </a:p>
          <a:p>
            <a:r>
              <a:rPr lang="hr-HR" sz="20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- bez obveze najave</a:t>
            </a:r>
          </a:p>
          <a:p>
            <a:r>
              <a:rPr lang="hr-HR" sz="20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- do 10 minuta</a:t>
            </a:r>
          </a:p>
          <a:p>
            <a:r>
              <a:rPr lang="hr-HR" sz="20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- na dan najviše dva usmena provjeravanja ili jedno usmeno provjeravanje i jedna pisana provjera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02679-6595-4663-A854-969937BB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91729D4-A164-47A3-830D-E792BCE699E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Placeholder 9" descr="A picture containing person, person, female, arm&#10;&#10;Description automatically generated">
            <a:extLst>
              <a:ext uri="{FF2B5EF4-FFF2-40B4-BE49-F238E27FC236}">
                <a16:creationId xmlns:a16="http://schemas.microsoft.com/office/drawing/2014/main" id="{101D5B36-3D8F-41C7-B36E-F4E6C8BEAB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511" r="26511"/>
          <a:stretch>
            <a:fillRect/>
          </a:stretch>
        </p:blipFill>
        <p:spPr/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CB5CC355-F6A6-4B5D-BE90-7C2313A81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0850" y="0"/>
            <a:ext cx="2349500" cy="99377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E8D036FB-049F-42B9-8221-9EAE4768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160" y="1149803"/>
            <a:ext cx="5581649" cy="527050"/>
          </a:xfrm>
        </p:spPr>
        <p:txBody>
          <a:bodyPr/>
          <a:lstStyle/>
          <a:p>
            <a:r>
              <a:rPr lang="hr-HR" b="1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PISANO</a:t>
            </a:r>
            <a:r>
              <a:rPr lang="hr-HR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PROVJERAVANJE</a:t>
            </a:r>
            <a:endParaRPr lang="en-US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Placeholder 5" descr="A picture containing text, writing implement, stationary, pencil&#10;&#10;Description automatically generated">
            <a:extLst>
              <a:ext uri="{FF2B5EF4-FFF2-40B4-BE49-F238E27FC236}">
                <a16:creationId xmlns:a16="http://schemas.microsoft.com/office/drawing/2014/main" id="{E5A9F181-E7A6-45D6-BFCE-A1F988CEB3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851" r="30851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58E8B1-0215-4BC8-AF46-4F9A87F2AE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1160" y="1676853"/>
            <a:ext cx="6300790" cy="4031344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 jednome danu učenik može pisati samo jednu pisanu provjeru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 jednome tjednu najviše četiri pisane provjere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učitelj je obavezan najaviti pisanu provjeru najmanje dva tjedna prije provjere te termin provjere upisati u eDnevnik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02679-6595-4663-A854-969937BB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91729D4-A164-47A3-830D-E792BCE699E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B5CC355-F6A6-4B5D-BE90-7C2313A81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0850" y="0"/>
            <a:ext cx="2349500" cy="99377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04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>
            <a:extLst>
              <a:ext uri="{FF2B5EF4-FFF2-40B4-BE49-F238E27FC236}">
                <a16:creationId xmlns:a16="http://schemas.microsoft.com/office/drawing/2014/main" id="{05C9BC75-0FE2-430C-A627-D6478EDBA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45" y="4559339"/>
            <a:ext cx="7544079" cy="731798"/>
          </a:xfrm>
        </p:spPr>
        <p:txBody>
          <a:bodyPr anchor="ctr"/>
          <a:lstStyle/>
          <a:p>
            <a:r>
              <a:rPr lang="hr-HR" sz="28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► POSTOTAK ZA PISANE PROVJERE</a:t>
            </a:r>
            <a:endParaRPr lang="en-US" sz="2800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65E04B7-9381-480D-8D0B-73BF3FCFC508}"/>
              </a:ext>
            </a:extLst>
          </p:cNvPr>
          <p:cNvSpPr/>
          <p:nvPr/>
        </p:nvSpPr>
        <p:spPr>
          <a:xfrm>
            <a:off x="628650" y="943134"/>
            <a:ext cx="695325" cy="6191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71C499-13EE-4B5A-990C-914825AD33CE}"/>
              </a:ext>
            </a:extLst>
          </p:cNvPr>
          <p:cNvSpPr txBox="1"/>
          <p:nvPr/>
        </p:nvSpPr>
        <p:spPr>
          <a:xfrm>
            <a:off x="1609725" y="991086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90% – 100%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D5192D3-9E10-4705-A89C-06BEF2B6381F}"/>
              </a:ext>
            </a:extLst>
          </p:cNvPr>
          <p:cNvSpPr/>
          <p:nvPr/>
        </p:nvSpPr>
        <p:spPr>
          <a:xfrm>
            <a:off x="628650" y="1752430"/>
            <a:ext cx="695325" cy="6191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11CD1FE-5B81-4519-BBBD-F0E0BD1CDCFC}"/>
              </a:ext>
            </a:extLst>
          </p:cNvPr>
          <p:cNvSpPr txBox="1"/>
          <p:nvPr/>
        </p:nvSpPr>
        <p:spPr>
          <a:xfrm>
            <a:off x="1609725" y="1800382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77% – 89%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F9E2681-712B-4940-A6DE-94E055C781D3}"/>
              </a:ext>
            </a:extLst>
          </p:cNvPr>
          <p:cNvSpPr/>
          <p:nvPr/>
        </p:nvSpPr>
        <p:spPr>
          <a:xfrm>
            <a:off x="628650" y="2561726"/>
            <a:ext cx="695325" cy="6191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66F643-0DAE-4814-B42C-FB7A7450CB70}"/>
              </a:ext>
            </a:extLst>
          </p:cNvPr>
          <p:cNvSpPr txBox="1"/>
          <p:nvPr/>
        </p:nvSpPr>
        <p:spPr>
          <a:xfrm>
            <a:off x="1609725" y="2606872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64% – 76%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0D7D6837-EEAA-46E8-A1A9-8C47FF10D53E}"/>
              </a:ext>
            </a:extLst>
          </p:cNvPr>
          <p:cNvSpPr/>
          <p:nvPr/>
        </p:nvSpPr>
        <p:spPr>
          <a:xfrm>
            <a:off x="628650" y="3371022"/>
            <a:ext cx="695325" cy="6191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97FB9C-6AFB-497B-ACA8-FEFD24ED67B6}"/>
              </a:ext>
            </a:extLst>
          </p:cNvPr>
          <p:cNvSpPr txBox="1"/>
          <p:nvPr/>
        </p:nvSpPr>
        <p:spPr>
          <a:xfrm>
            <a:off x="1609725" y="3418974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50% – 63%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30A9A2-2E20-4577-B127-189BCEE3CD27}"/>
              </a:ext>
            </a:extLst>
          </p:cNvPr>
          <p:cNvSpPr txBox="1"/>
          <p:nvPr/>
        </p:nvSpPr>
        <p:spPr>
          <a:xfrm>
            <a:off x="1110940" y="5343083"/>
            <a:ext cx="828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Reformom je uvedeno pravo učitelju da promijeni skalu bodova za svaku pisanu provjeru.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11C5098-4771-444C-B0A8-E379F7F161AF}"/>
              </a:ext>
            </a:extLst>
          </p:cNvPr>
          <p:cNvSpPr txBox="1"/>
          <p:nvPr/>
        </p:nvSpPr>
        <p:spPr>
          <a:xfrm>
            <a:off x="5010150" y="943134"/>
            <a:ext cx="222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0 – 1 </a:t>
            </a:r>
            <a:r>
              <a:rPr lang="hr-HR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pogreška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662EE7A-EF00-4091-952F-219481C009C7}"/>
              </a:ext>
            </a:extLst>
          </p:cNvPr>
          <p:cNvSpPr txBox="1"/>
          <p:nvPr/>
        </p:nvSpPr>
        <p:spPr>
          <a:xfrm>
            <a:off x="5010150" y="1752430"/>
            <a:ext cx="222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2 – 3 </a:t>
            </a:r>
            <a:r>
              <a:rPr lang="hr-HR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pogreške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D67B5C1-7DA3-4A8F-B14A-E6A45E89C3E5}"/>
              </a:ext>
            </a:extLst>
          </p:cNvPr>
          <p:cNvSpPr txBox="1"/>
          <p:nvPr/>
        </p:nvSpPr>
        <p:spPr>
          <a:xfrm>
            <a:off x="5010150" y="2558920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4 – 6 </a:t>
            </a:r>
            <a:r>
              <a:rPr lang="hr-HR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pogrešaka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441FD47-2D44-43BE-ABB7-620BFEA96635}"/>
              </a:ext>
            </a:extLst>
          </p:cNvPr>
          <p:cNvSpPr txBox="1"/>
          <p:nvPr/>
        </p:nvSpPr>
        <p:spPr>
          <a:xfrm>
            <a:off x="5010150" y="3371022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7 – 8 </a:t>
            </a:r>
            <a:r>
              <a:rPr lang="hr-HR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pogrešaka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B4BC944-C829-4C0B-97EB-4DA5303373B5}"/>
              </a:ext>
            </a:extLst>
          </p:cNvPr>
          <p:cNvSpPr txBox="1"/>
          <p:nvPr/>
        </p:nvSpPr>
        <p:spPr>
          <a:xfrm>
            <a:off x="8696325" y="991086"/>
            <a:ext cx="18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92D050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0</a:t>
            </a:r>
            <a:r>
              <a:rPr lang="hr-HR" sz="24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hr-HR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pogrešaka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DBA7736-BFF5-4393-80EF-140AD410416E}"/>
              </a:ext>
            </a:extLst>
          </p:cNvPr>
          <p:cNvSpPr txBox="1"/>
          <p:nvPr/>
        </p:nvSpPr>
        <p:spPr>
          <a:xfrm>
            <a:off x="8696325" y="1800382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92D050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</a:t>
            </a:r>
            <a:r>
              <a:rPr lang="hr-HR" sz="24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hr-HR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pogreška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7283709-2FB3-4CC9-B113-7D503953485E}"/>
              </a:ext>
            </a:extLst>
          </p:cNvPr>
          <p:cNvSpPr txBox="1"/>
          <p:nvPr/>
        </p:nvSpPr>
        <p:spPr>
          <a:xfrm>
            <a:off x="8696325" y="2606872"/>
            <a:ext cx="222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92D050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2 – 3 </a:t>
            </a:r>
            <a:r>
              <a:rPr lang="hr-HR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pogreške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8663927-E7EA-4924-9C6D-C44D30137A45}"/>
              </a:ext>
            </a:extLst>
          </p:cNvPr>
          <p:cNvSpPr txBox="1"/>
          <p:nvPr/>
        </p:nvSpPr>
        <p:spPr>
          <a:xfrm>
            <a:off x="8696325" y="3418974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92D050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4 – 5 </a:t>
            </a:r>
            <a:r>
              <a:rPr lang="hr-HR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pogrešaka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FDA8D3B-A6A9-42DA-AA7F-34AE035C05A3}"/>
              </a:ext>
            </a:extLst>
          </p:cNvPr>
          <p:cNvSpPr/>
          <p:nvPr/>
        </p:nvSpPr>
        <p:spPr>
          <a:xfrm>
            <a:off x="628650" y="363019"/>
            <a:ext cx="3590925" cy="4051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PISANE PROVJERE 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HJ/MAT/PID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C687079-5529-46C1-B76D-22F76BD525FD}"/>
              </a:ext>
            </a:extLst>
          </p:cNvPr>
          <p:cNvSpPr/>
          <p:nvPr/>
        </p:nvSpPr>
        <p:spPr>
          <a:xfrm>
            <a:off x="5010150" y="363019"/>
            <a:ext cx="2616486" cy="40513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DIKTATI </a:t>
            </a:r>
            <a:r>
              <a:rPr lang="hr-HR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HJ/MAT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97C8C0AD-CB0F-4F12-BE1D-835669E37B8F}"/>
              </a:ext>
            </a:extLst>
          </p:cNvPr>
          <p:cNvSpPr/>
          <p:nvPr/>
        </p:nvSpPr>
        <p:spPr>
          <a:xfrm>
            <a:off x="8664432" y="363019"/>
            <a:ext cx="2616486" cy="405134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PREPISIVANJE</a:t>
            </a:r>
            <a:endParaRPr lang="hr-HR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1C226F6-F8C5-4DAC-A3C7-B712FF0EA112}"/>
              </a:ext>
            </a:extLst>
          </p:cNvPr>
          <p:cNvSpPr txBox="1"/>
          <p:nvPr/>
        </p:nvSpPr>
        <p:spPr>
          <a:xfrm>
            <a:off x="1110940" y="5882170"/>
            <a:ext cx="9421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Ponavljajuća greška se smatra jednom greškom (npr. kontinuirano nepisanje točke na kraju rečenice).</a:t>
            </a:r>
          </a:p>
        </p:txBody>
      </p:sp>
    </p:spTree>
    <p:extLst>
      <p:ext uri="{BB962C8B-B14F-4D97-AF65-F5344CB8AC3E}">
        <p14:creationId xmlns:p14="http://schemas.microsoft.com/office/powerpoint/2010/main" val="1941567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48" grpId="0"/>
      <p:bldP spid="51" grpId="0"/>
      <p:bldP spid="55" grpId="0"/>
      <p:bldP spid="57" grpId="0"/>
      <p:bldP spid="59" grpId="0"/>
      <p:bldP spid="61" grpId="0"/>
      <p:bldP spid="62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>
            <a:extLst>
              <a:ext uri="{FF2B5EF4-FFF2-40B4-BE49-F238E27FC236}">
                <a16:creationId xmlns:a16="http://schemas.microsoft.com/office/drawing/2014/main" id="{DD48C8EC-56C5-4A2A-BB21-811BC5100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5761" y="2058507"/>
            <a:ext cx="3162300" cy="1899984"/>
          </a:xfrm>
        </p:spPr>
        <p:txBody>
          <a:bodyPr/>
          <a:lstStyle/>
          <a:p>
            <a:pPr algn="ctr"/>
            <a:r>
              <a:rPr lang="hr-HR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OBLIKOVANJE KRAĆIH TEKSTOVA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Placeholder 16" descr="A picture containing plant, grass, outdoor, sea, beach">
            <a:extLst>
              <a:ext uri="{FF2B5EF4-FFF2-40B4-BE49-F238E27FC236}">
                <a16:creationId xmlns:a16="http://schemas.microsoft.com/office/drawing/2014/main" id="{C22AFC99-B8B0-4D49-8242-D5D9E488CA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2051050"/>
          </a:xfrm>
        </p:spPr>
      </p:pic>
      <p:pic>
        <p:nvPicPr>
          <p:cNvPr id="21" name="Picture Placeholder 20" descr="Close up of grass">
            <a:extLst>
              <a:ext uri="{FF2B5EF4-FFF2-40B4-BE49-F238E27FC236}">
                <a16:creationId xmlns:a16="http://schemas.microsoft.com/office/drawing/2014/main" id="{B6A72E84-A1D7-4314-81A0-543131AE3C0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88025"/>
            <a:ext cx="12192000" cy="1069975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833371-4220-48C3-A3E1-5EA18D50C4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BCDDBD-4C85-4716-86C0-5D527FE8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96E66-3A4B-4617-8D7C-D91AD354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91729D4-A164-47A3-830D-E792BCE699E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7789BA-B096-40C1-8483-0E25DBAE1544}"/>
              </a:ext>
            </a:extLst>
          </p:cNvPr>
          <p:cNvSpPr txBox="1"/>
          <p:nvPr/>
        </p:nvSpPr>
        <p:spPr>
          <a:xfrm>
            <a:off x="2659381" y="2336658"/>
            <a:ext cx="6186380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2 boda </a:t>
            </a:r>
            <a:r>
              <a:rPr lang="hr-H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u potpunosti ostvarena sastavnica</a:t>
            </a:r>
          </a:p>
          <a:p>
            <a:pPr>
              <a:lnSpc>
                <a:spcPct val="150000"/>
              </a:lnSpc>
            </a:pP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1 bod </a:t>
            </a:r>
            <a:r>
              <a:rPr lang="hr-H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djelomično ostvarena sastavnica</a:t>
            </a:r>
          </a:p>
          <a:p>
            <a:pPr>
              <a:lnSpc>
                <a:spcPct val="150000"/>
              </a:lnSpc>
            </a:pP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0 bodova </a:t>
            </a:r>
            <a:r>
              <a:rPr lang="hr-H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neostvarena sastavnica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53776B-6512-4B16-8E34-BAEE846E5D23}"/>
              </a:ext>
            </a:extLst>
          </p:cNvPr>
          <p:cNvSpPr txBox="1"/>
          <p:nvPr/>
        </p:nvSpPr>
        <p:spPr>
          <a:xfrm>
            <a:off x="2659381" y="3741030"/>
            <a:ext cx="9300844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Cjelovitost kraćeg teksta – međusobna povezanost i ulančanost rečenica.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Rječnik i stil – jasno izražavanje i oblikovanje misli, funkcionalna uporaba riječi.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Pravopis – utvrđuje se primjena pravopisnih pravila (veliko slovo i rečenični znakovi).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Uporaba formalnog školskog pisma – čitkost, urednost i točnost u oblikovanju slova.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C9F9554-B25E-4613-811A-5640CBF9305C}"/>
              </a:ext>
            </a:extLst>
          </p:cNvPr>
          <p:cNvSpPr/>
          <p:nvPr/>
        </p:nvSpPr>
        <p:spPr>
          <a:xfrm>
            <a:off x="755439" y="2820507"/>
            <a:ext cx="1378161" cy="20510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hr-HR" dirty="0">
                <a:solidFill>
                  <a:srgbClr val="BDA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hr-HR" b="1" dirty="0">
                <a:solidFill>
                  <a:srgbClr val="BDA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hr-HR" dirty="0">
                <a:solidFill>
                  <a:srgbClr val="BDA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hr-HR" dirty="0">
                <a:solidFill>
                  <a:srgbClr val="BDA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6, 5 </a:t>
            </a:r>
            <a:r>
              <a:rPr lang="hr-HR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hr-HR" dirty="0">
                <a:solidFill>
                  <a:srgbClr val="BDA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r-HR" dirty="0">
                <a:solidFill>
                  <a:srgbClr val="BDA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hr-HR" dirty="0">
                <a:solidFill>
                  <a:srgbClr val="BDA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217903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432416A3-39EF-4CBE-943D-C79C22FD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381"/>
            <a:ext cx="10515600" cy="72613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r-HR" sz="28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HRVATSKI JEZIK</a:t>
            </a:r>
            <a:endParaRPr lang="en-US" sz="2800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6BACBC-191B-4CC6-9439-464205D43395}"/>
              </a:ext>
            </a:extLst>
          </p:cNvPr>
          <p:cNvSpPr/>
          <p:nvPr/>
        </p:nvSpPr>
        <p:spPr>
          <a:xfrm>
            <a:off x="466725" y="1773889"/>
            <a:ext cx="3533775" cy="72613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HRVATSKI JEZIK I KOMUNIKACIJA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1F62D57-2399-460E-8CA5-3295826EBC41}"/>
              </a:ext>
            </a:extLst>
          </p:cNvPr>
          <p:cNvSpPr/>
          <p:nvPr/>
        </p:nvSpPr>
        <p:spPr>
          <a:xfrm>
            <a:off x="4305300" y="1773889"/>
            <a:ext cx="3533775" cy="72613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KNJIŽEVNOST I STVARALAŠTVO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42EA720-901B-4116-B92A-9FEDB975C2C9}"/>
              </a:ext>
            </a:extLst>
          </p:cNvPr>
          <p:cNvSpPr/>
          <p:nvPr/>
        </p:nvSpPr>
        <p:spPr>
          <a:xfrm>
            <a:off x="8143875" y="1773889"/>
            <a:ext cx="3533775" cy="72613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KULTURA I MEDIJI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F3565F-3392-44DE-9C1A-518759A2953E}"/>
              </a:ext>
            </a:extLst>
          </p:cNvPr>
          <p:cNvSpPr txBox="1"/>
          <p:nvPr/>
        </p:nvSpPr>
        <p:spPr>
          <a:xfrm>
            <a:off x="466725" y="2757121"/>
            <a:ext cx="3497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► početno čitanje i pisanje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825631-A54E-48FC-8E42-31EA0E85FAB0}"/>
              </a:ext>
            </a:extLst>
          </p:cNvPr>
          <p:cNvSpPr txBox="1"/>
          <p:nvPr/>
        </p:nvSpPr>
        <p:spPr>
          <a:xfrm>
            <a:off x="466724" y="3242081"/>
            <a:ext cx="3497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► čitanje i pisanje tiskanih slova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50990F-BA25-4166-BC2F-C5C9E5B5EF4D}"/>
              </a:ext>
            </a:extLst>
          </p:cNvPr>
          <p:cNvSpPr txBox="1"/>
          <p:nvPr/>
        </p:nvSpPr>
        <p:spPr>
          <a:xfrm>
            <a:off x="466724" y="3727041"/>
            <a:ext cx="3497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► razgovaranje i govorenje (govori kratki tekst)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1A69AB-A0EF-4E16-98EE-3DA290B66990}"/>
              </a:ext>
            </a:extLst>
          </p:cNvPr>
          <p:cNvSpPr txBox="1"/>
          <p:nvPr/>
        </p:nvSpPr>
        <p:spPr>
          <a:xfrm>
            <a:off x="466724" y="4458222"/>
            <a:ext cx="3497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► slušanje s razumijevanjem, poznavanje riječi i njihova točna uporaba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9AF87C-C5FF-44B6-97C5-1E24DE279EE2}"/>
              </a:ext>
            </a:extLst>
          </p:cNvPr>
          <p:cNvSpPr txBox="1"/>
          <p:nvPr/>
        </p:nvSpPr>
        <p:spPr>
          <a:xfrm>
            <a:off x="4305301" y="2757121"/>
            <a:ext cx="3497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► interpretativno čitanje tekstova, razgovor o pričitanom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3442FB-2F6A-40ED-B34B-EBFF93B7E93B}"/>
              </a:ext>
            </a:extLst>
          </p:cNvPr>
          <p:cNvSpPr txBox="1"/>
          <p:nvPr/>
        </p:nvSpPr>
        <p:spPr>
          <a:xfrm>
            <a:off x="4305300" y="3411358"/>
            <a:ext cx="3497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► prepoznavanje tekstova prema književnoj vrsti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518DE5-30FF-4DDD-BF75-FAEDE0A13B03}"/>
              </a:ext>
            </a:extLst>
          </p:cNvPr>
          <p:cNvSpPr txBox="1"/>
          <p:nvPr/>
        </p:nvSpPr>
        <p:spPr>
          <a:xfrm>
            <a:off x="4305300" y="4065595"/>
            <a:ext cx="3497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► stvaralaštvo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EE3BDD-92B0-4CB3-A238-0D1586ED7F77}"/>
              </a:ext>
            </a:extLst>
          </p:cNvPr>
          <p:cNvSpPr txBox="1"/>
          <p:nvPr/>
        </p:nvSpPr>
        <p:spPr>
          <a:xfrm>
            <a:off x="4305300" y="4473611"/>
            <a:ext cx="3497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► čitanje po vlastitom izboru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026D87-7B12-4ABD-8671-62A4FA1669AD}"/>
              </a:ext>
            </a:extLst>
          </p:cNvPr>
          <p:cNvSpPr txBox="1"/>
          <p:nvPr/>
        </p:nvSpPr>
        <p:spPr>
          <a:xfrm>
            <a:off x="8143876" y="2757121"/>
            <a:ext cx="3497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► slušanje/čitanje tekstova u različitim medijima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615DEDE-0951-4F26-BF5F-047CB225CCA2}"/>
              </a:ext>
            </a:extLst>
          </p:cNvPr>
          <p:cNvSpPr txBox="1"/>
          <p:nvPr/>
        </p:nvSpPr>
        <p:spPr>
          <a:xfrm>
            <a:off x="8143875" y="3429713"/>
            <a:ext cx="3497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► razlikovanje medijskih vrsta i sadržaja</a:t>
            </a:r>
          </a:p>
        </p:txBody>
      </p:sp>
    </p:spTree>
    <p:extLst>
      <p:ext uri="{BB962C8B-B14F-4D97-AF65-F5344CB8AC3E}">
        <p14:creationId xmlns:p14="http://schemas.microsoft.com/office/powerpoint/2010/main" val="37643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432416A3-39EF-4CBE-943D-C79C22FD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381"/>
            <a:ext cx="10515600" cy="72613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r-HR" sz="28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MATEMATIKA</a:t>
            </a:r>
            <a:endParaRPr lang="en-US" sz="2800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6BACBC-191B-4CC6-9439-464205D43395}"/>
              </a:ext>
            </a:extLst>
          </p:cNvPr>
          <p:cNvSpPr/>
          <p:nvPr/>
        </p:nvSpPr>
        <p:spPr>
          <a:xfrm>
            <a:off x="466725" y="1773889"/>
            <a:ext cx="3533775" cy="726138"/>
          </a:xfrm>
          <a:prstGeom prst="round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USVOJENOST ZNANJA I VJEŠTINA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1F62D57-2399-460E-8CA5-3295826EBC41}"/>
              </a:ext>
            </a:extLst>
          </p:cNvPr>
          <p:cNvSpPr/>
          <p:nvPr/>
        </p:nvSpPr>
        <p:spPr>
          <a:xfrm>
            <a:off x="4305300" y="1773889"/>
            <a:ext cx="3533775" cy="726138"/>
          </a:xfrm>
          <a:prstGeom prst="round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MATEMATIČKA KOMUNIKACIJA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42EA720-901B-4116-B92A-9FEDB975C2C9}"/>
              </a:ext>
            </a:extLst>
          </p:cNvPr>
          <p:cNvSpPr/>
          <p:nvPr/>
        </p:nvSpPr>
        <p:spPr>
          <a:xfrm>
            <a:off x="8143875" y="1773889"/>
            <a:ext cx="3533775" cy="726138"/>
          </a:xfrm>
          <a:prstGeom prst="round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RJEŠAVANJE PROBLEMA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F3565F-3392-44DE-9C1A-518759A2953E}"/>
              </a:ext>
            </a:extLst>
          </p:cNvPr>
          <p:cNvSpPr txBox="1"/>
          <p:nvPr/>
        </p:nvSpPr>
        <p:spPr>
          <a:xfrm>
            <a:off x="466725" y="2757121"/>
            <a:ext cx="3497616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► opisuje matematičke pojmove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9AF87C-C5FF-44B6-97C5-1E24DE279EE2}"/>
              </a:ext>
            </a:extLst>
          </p:cNvPr>
          <p:cNvSpPr txBox="1"/>
          <p:nvPr/>
        </p:nvSpPr>
        <p:spPr>
          <a:xfrm>
            <a:off x="4305301" y="2757121"/>
            <a:ext cx="3497616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► koristi se matematičkim jezikom pri usmenom i pisanom izražavanju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3442FB-2F6A-40ED-B34B-EBFF93B7E93B}"/>
              </a:ext>
            </a:extLst>
          </p:cNvPr>
          <p:cNvSpPr txBox="1"/>
          <p:nvPr/>
        </p:nvSpPr>
        <p:spPr>
          <a:xfrm>
            <a:off x="4323379" y="3680451"/>
            <a:ext cx="3497616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► predstavlja podatke koristeći matematički jezik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518DE5-30FF-4DDD-BF75-FAEDE0A13B03}"/>
              </a:ext>
            </a:extLst>
          </p:cNvPr>
          <p:cNvSpPr txBox="1"/>
          <p:nvPr/>
        </p:nvSpPr>
        <p:spPr>
          <a:xfrm>
            <a:off x="4305300" y="4603781"/>
            <a:ext cx="3497616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► svoje razmišljanje iznosi suvislim, cjelovitim i sažetim matematičkim rečenicama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026D87-7B12-4ABD-8671-62A4FA1669AD}"/>
              </a:ext>
            </a:extLst>
          </p:cNvPr>
          <p:cNvSpPr txBox="1"/>
          <p:nvPr/>
        </p:nvSpPr>
        <p:spPr>
          <a:xfrm>
            <a:off x="8143875" y="2757121"/>
            <a:ext cx="3657599" cy="16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► prepoznaje elemente matematičkog problema, odabire metodu rješavanja </a:t>
            </a:r>
            <a:r>
              <a:rPr lang="hr-H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(npr. zadaci riječima - poznato, nepoznato, postavlja matematički zadatak, rješava, daje suvisli odgovor)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776EA2-BF75-4BF1-8DA4-19CB1D4D38F8}"/>
              </a:ext>
            </a:extLst>
          </p:cNvPr>
          <p:cNvSpPr txBox="1"/>
          <p:nvPr/>
        </p:nvSpPr>
        <p:spPr>
          <a:xfrm>
            <a:off x="466724" y="3311119"/>
            <a:ext cx="3497616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► odabire odgovarajuće i ispravne matematičke radnje te ih provodi i provjerava</a:t>
            </a:r>
          </a:p>
        </p:txBody>
      </p:sp>
    </p:spTree>
    <p:extLst>
      <p:ext uri="{BB962C8B-B14F-4D97-AF65-F5344CB8AC3E}">
        <p14:creationId xmlns:p14="http://schemas.microsoft.com/office/powerpoint/2010/main" val="110080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30" grpId="0"/>
      <p:bldP spid="31" grpId="0"/>
      <p:bldP spid="3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432416A3-39EF-4CBE-943D-C79C22FD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381"/>
            <a:ext cx="10515600" cy="72613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r-HR" sz="28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PRIRODA I DRUŠTVO</a:t>
            </a:r>
            <a:endParaRPr lang="en-US" sz="2800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6BACBC-191B-4CC6-9439-464205D43395}"/>
              </a:ext>
            </a:extLst>
          </p:cNvPr>
          <p:cNvSpPr/>
          <p:nvPr/>
        </p:nvSpPr>
        <p:spPr>
          <a:xfrm>
            <a:off x="619125" y="1689250"/>
            <a:ext cx="5295900" cy="726138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USVOJENOST ZNANJA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F3565F-3392-44DE-9C1A-518759A2953E}"/>
              </a:ext>
            </a:extLst>
          </p:cNvPr>
          <p:cNvSpPr txBox="1"/>
          <p:nvPr/>
        </p:nvSpPr>
        <p:spPr>
          <a:xfrm>
            <a:off x="838199" y="2757120"/>
            <a:ext cx="507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► usmene ili pisane provjere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776EA2-BF75-4BF1-8DA4-19CB1D4D38F8}"/>
              </a:ext>
            </a:extLst>
          </p:cNvPr>
          <p:cNvSpPr txBox="1"/>
          <p:nvPr/>
        </p:nvSpPr>
        <p:spPr>
          <a:xfrm>
            <a:off x="838199" y="3172618"/>
            <a:ext cx="507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► usvojenost znanja se može provjeriti i praktičnim radom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F1569BB-1913-4E8E-86A1-FE99E14467B7}"/>
              </a:ext>
            </a:extLst>
          </p:cNvPr>
          <p:cNvSpPr/>
          <p:nvPr/>
        </p:nvSpPr>
        <p:spPr>
          <a:xfrm>
            <a:off x="6248400" y="1689250"/>
            <a:ext cx="5295900" cy="726138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ISTRAŽIVAČKE VJEŠTINE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052594-6E8F-40B5-8EFE-57ABF64A3DA3}"/>
              </a:ext>
            </a:extLst>
          </p:cNvPr>
          <p:cNvSpPr txBox="1"/>
          <p:nvPr/>
        </p:nvSpPr>
        <p:spPr>
          <a:xfrm>
            <a:off x="6467475" y="2757120"/>
            <a:ext cx="5076825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► koraci u razvijanju vještina/istraživačke aktivnosti (umne mape, pokusi, prikupljanje podataka..)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2E0683-8683-4DF2-B2E3-340443099D61}"/>
              </a:ext>
            </a:extLst>
          </p:cNvPr>
          <p:cNvSpPr txBox="1"/>
          <p:nvPr/>
        </p:nvSpPr>
        <p:spPr>
          <a:xfrm>
            <a:off x="6467475" y="3757393"/>
            <a:ext cx="5076825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400" dirty="0">
                <a:solidFill>
                  <a:srgbClr val="3E7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Ocjena ovog elementa ne podrazumijeva samo vrednovanje krajnjeg rezultata nego i korake koji su doveli do rezultata.</a:t>
            </a:r>
          </a:p>
        </p:txBody>
      </p:sp>
    </p:spTree>
    <p:extLst>
      <p:ext uri="{BB962C8B-B14F-4D97-AF65-F5344CB8AC3E}">
        <p14:creationId xmlns:p14="http://schemas.microsoft.com/office/powerpoint/2010/main" val="26622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3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Custom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D6DA"/>
      </a:accent1>
      <a:accent2>
        <a:srgbClr val="3E7090"/>
      </a:accent2>
      <a:accent3>
        <a:srgbClr val="93A5A8"/>
      </a:accent3>
      <a:accent4>
        <a:srgbClr val="627272"/>
      </a:accent4>
      <a:accent5>
        <a:srgbClr val="BDA07D"/>
      </a:accent5>
      <a:accent6>
        <a:srgbClr val="D8CAB7"/>
      </a:accent6>
      <a:hlink>
        <a:srgbClr val="0563C1"/>
      </a:hlink>
      <a:folHlink>
        <a:srgbClr val="954F72"/>
      </a:folHlink>
    </a:clrScheme>
    <a:fontScheme name="Custom 24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stal_Presentation_TM33468121_Win32_JC_SL_v3" id="{EB91EBED-606F-4526-98F2-0BC37D122083}" vid="{0066A017-97AF-4FCB-BD31-68FEF3C011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E84E3F0-7763-473A-A672-F70F538DAC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9E3DC-63DC-4703-A1A6-A21819296C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0C81F5-4E08-4068-8DC9-6D21305E57B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Coastal presentation</Template>
  <TotalTime>135</TotalTime>
  <Words>771</Words>
  <Application>Microsoft Office PowerPoint</Application>
  <PresentationFormat>Široki zaslon</PresentationFormat>
  <Paragraphs>129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Calibri</vt:lpstr>
      <vt:lpstr>Segoe UI</vt:lpstr>
      <vt:lpstr>Segoe UI Light</vt:lpstr>
      <vt:lpstr>Office Theme</vt:lpstr>
      <vt:lpstr>vrednovanje</vt:lpstr>
      <vt:lpstr>VREDNOVANJE</vt:lpstr>
      <vt:lpstr>USMENO PROVJERAVANJE</vt:lpstr>
      <vt:lpstr>PISANO PROVJERAVANJE</vt:lpstr>
      <vt:lpstr>► POSTOTAK ZA PISANE PROVJERE</vt:lpstr>
      <vt:lpstr>OBLIKOVANJE KRAĆIH TEKSTOVA</vt:lpstr>
      <vt:lpstr>HRVATSKI JEZIK</vt:lpstr>
      <vt:lpstr>MATEMATIKA</vt:lpstr>
      <vt:lpstr>PRIRODA I DRUŠTVO</vt:lpstr>
      <vt:lpstr>LIKOVNA KULTURA</vt:lpstr>
      <vt:lpstr>GLAZBENA KULTURA</vt:lpstr>
      <vt:lpstr>TJELESNA I ZDRAVSTVENA KULTURA</vt:lpstr>
      <vt:lpstr>PowerPoint prezentacija</vt:lpstr>
      <vt:lpstr>ZAKLJUČNA OCJENA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vrednovanje</dc:title>
  <dc:creator>Marek Nocturne</dc:creator>
  <cp:lastModifiedBy>Ana Sertić</cp:lastModifiedBy>
  <cp:revision>28</cp:revision>
  <dcterms:created xsi:type="dcterms:W3CDTF">2022-01-17T21:16:31Z</dcterms:created>
  <dcterms:modified xsi:type="dcterms:W3CDTF">2023-09-10T18:42:06Z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